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B6CADF1A-E33D-4475-A70A-963033B8C332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2A6C7-7244-4996-A5AF-2E58C4E506C1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5E82-0F8D-4A29-B044-4E24AE294D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392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2A6C7-7244-4996-A5AF-2E58C4E506C1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5E82-0F8D-4A29-B044-4E24AE294D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7864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2A6C7-7244-4996-A5AF-2E58C4E506C1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5E82-0F8D-4A29-B044-4E24AE294D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8461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2A6C7-7244-4996-A5AF-2E58C4E506C1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5E82-0F8D-4A29-B044-4E24AE294D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2597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2A6C7-7244-4996-A5AF-2E58C4E506C1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5E82-0F8D-4A29-B044-4E24AE294D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9141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2A6C7-7244-4996-A5AF-2E58C4E506C1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5E82-0F8D-4A29-B044-4E24AE294D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7256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2A6C7-7244-4996-A5AF-2E58C4E506C1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5E82-0F8D-4A29-B044-4E24AE294D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2423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2A6C7-7244-4996-A5AF-2E58C4E506C1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5E82-0F8D-4A29-B044-4E24AE294D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942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2A6C7-7244-4996-A5AF-2E58C4E506C1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5E82-0F8D-4A29-B044-4E24AE294D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9336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2A6C7-7244-4996-A5AF-2E58C4E506C1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5E82-0F8D-4A29-B044-4E24AE294D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7912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2A6C7-7244-4996-A5AF-2E58C4E506C1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05E82-0F8D-4A29-B044-4E24AE294D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4255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2A6C7-7244-4996-A5AF-2E58C4E506C1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05E82-0F8D-4A29-B044-4E24AE294D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2665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99498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40"/>
    </mc:Choice>
    <mc:Fallback>
      <p:transition spd="slow" advTm="354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17281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500" b="1" dirty="0"/>
              <a:t>Объемные буквы и знаки</a:t>
            </a:r>
            <a:endParaRPr lang="ru-RU" sz="2500" dirty="0"/>
          </a:p>
          <a:p>
            <a:pPr marL="0" indent="0">
              <a:buNone/>
            </a:pPr>
            <a:r>
              <a:rPr lang="ru-RU" sz="2500" dirty="0"/>
              <a:t>Объемные буквы и знаки могут крепиться на некотором расстоянии от плоскости фасада </a:t>
            </a:r>
          </a:p>
          <a:p>
            <a:pPr marL="0" indent="0">
              <a:buNone/>
            </a:pPr>
            <a:r>
              <a:rPr lang="ru-RU" sz="2500" dirty="0"/>
              <a:t>или вплотную к плоскости </a:t>
            </a:r>
            <a:r>
              <a:rPr lang="ru-RU" sz="2500" dirty="0" smtClean="0"/>
              <a:t>фасада</a:t>
            </a:r>
            <a:endParaRPr lang="ru-RU" sz="2500" dirty="0"/>
          </a:p>
        </p:txBody>
      </p:sp>
      <p:pic>
        <p:nvPicPr>
          <p:cNvPr id="4" name="Рисунок 3" descr="\\Ирина\обменник\единый архитектурный облик\наш\DSCN603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23" t="23308" r="11797" b="24091"/>
          <a:stretch/>
        </p:blipFill>
        <p:spPr bwMode="auto">
          <a:xfrm>
            <a:off x="467544" y="2434590"/>
            <a:ext cx="3962400" cy="19888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34591"/>
            <a:ext cx="1743075" cy="19888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945044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112"/>
    </mc:Choice>
    <mc:Fallback>
      <p:transition spd="slow" advTm="11112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23042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/>
              <a:t>Световые и </a:t>
            </a:r>
            <a:r>
              <a:rPr lang="ru-RU" sz="1800" b="1" dirty="0" err="1"/>
              <a:t>несветовые</a:t>
            </a:r>
            <a:r>
              <a:rPr lang="ru-RU" sz="1800" b="1" dirty="0"/>
              <a:t> вывески</a:t>
            </a:r>
          </a:p>
          <a:p>
            <a:pPr marL="0" indent="0">
              <a:buNone/>
            </a:pPr>
            <a:r>
              <a:rPr lang="ru-RU" sz="1600" dirty="0"/>
              <a:t>Вывески из объемных букв и знаков могут быть световыми или </a:t>
            </a:r>
            <a:r>
              <a:rPr lang="ru-RU" sz="1600" dirty="0" err="1"/>
              <a:t>несветовыми</a:t>
            </a:r>
            <a:r>
              <a:rPr lang="ru-RU" sz="1600" dirty="0"/>
              <a:t>. Для </a:t>
            </a:r>
            <a:r>
              <a:rPr lang="ru-RU" sz="1600" dirty="0" err="1"/>
              <a:t>несветовых</a:t>
            </a:r>
            <a:r>
              <a:rPr lang="ru-RU" sz="1600" dirty="0"/>
              <a:t> вывесок можно установить внешнюю подсветку. Световые вывески светятся самостоятельно.</a:t>
            </a:r>
          </a:p>
          <a:p>
            <a:pPr marL="0" indent="0">
              <a:buNone/>
            </a:pPr>
            <a:r>
              <a:rPr lang="ru-RU" sz="1600" b="1" dirty="0"/>
              <a:t>Вывески с внутренней подсветкой</a:t>
            </a:r>
            <a:endParaRPr lang="ru-RU" sz="1600" dirty="0"/>
          </a:p>
          <a:p>
            <a:pPr marL="0" indent="0">
              <a:buNone/>
            </a:pPr>
            <a:r>
              <a:rPr lang="ru-RU" sz="1600" dirty="0"/>
              <a:t>Существует множество вариантов внутренней подсветки букв</a:t>
            </a:r>
          </a:p>
          <a:p>
            <a:pPr marL="0" indent="0">
              <a:buNone/>
            </a:pPr>
            <a:r>
              <a:rPr lang="ru-RU" sz="1600" dirty="0"/>
              <a:t>и знаков вывесок. Наиболее предпочтительными являются </a:t>
            </a:r>
            <a:r>
              <a:rPr lang="ru-RU" sz="1600" dirty="0" err="1"/>
              <a:t>контражурная</a:t>
            </a:r>
            <a:r>
              <a:rPr lang="ru-RU" sz="1600" dirty="0"/>
              <a:t> и неоновая подсветка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pic>
        <p:nvPicPr>
          <p:cNvPr id="4" name="Рисунок 3" descr="\\Ирина\обменник\единый архитектурный облик\наш\dsc_0333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571" t="23085" r="4254" b="5724"/>
          <a:stretch/>
        </p:blipFill>
        <p:spPr bwMode="auto">
          <a:xfrm>
            <a:off x="395536" y="2564904"/>
            <a:ext cx="2880320" cy="1512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432048" y="408926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/>
              <a:t> Объемные буквы с подсветкой из </a:t>
            </a:r>
            <a:r>
              <a:rPr lang="ru-RU" sz="2000" dirty="0" smtClean="0"/>
              <a:t>открытых неоновых </a:t>
            </a:r>
            <a:r>
              <a:rPr lang="ru-RU" sz="2000" dirty="0"/>
              <a:t>трубок</a:t>
            </a:r>
          </a:p>
        </p:txBody>
      </p:sp>
      <p:pic>
        <p:nvPicPr>
          <p:cNvPr id="6" name="Рисунок 5" descr="\\Ирина\обменник\единый архитектурный облик\наш\DSCN603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492896"/>
            <a:ext cx="2924820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148064" y="42210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Внешняя подсветка плоских </a:t>
            </a:r>
            <a:endParaRPr lang="ru-RU" dirty="0" smtClean="0"/>
          </a:p>
          <a:p>
            <a:pPr algn="ctr"/>
            <a:r>
              <a:rPr lang="ru-RU" dirty="0" smtClean="0"/>
              <a:t>металлических </a:t>
            </a:r>
            <a:r>
              <a:rPr lang="ru-RU" dirty="0"/>
              <a:t>букв</a:t>
            </a:r>
          </a:p>
        </p:txBody>
      </p:sp>
      <p:pic>
        <p:nvPicPr>
          <p:cNvPr id="8" name="Рисунок 7" descr="\\Ирина\обменник\единый архитектурный облик\наш\DSCN606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24" t="28262" r="21903" b="52557"/>
          <a:stretch/>
        </p:blipFill>
        <p:spPr bwMode="auto">
          <a:xfrm>
            <a:off x="3203848" y="4725144"/>
            <a:ext cx="2999740" cy="1314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090808" y="6237312"/>
            <a:ext cx="3225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Объемные буквы с подсветкой</a:t>
            </a:r>
          </a:p>
        </p:txBody>
      </p:sp>
    </p:spTree>
    <p:extLst>
      <p:ext uri="{BB962C8B-B14F-4D97-AF65-F5344CB8AC3E}">
        <p14:creationId xmlns:p14="http://schemas.microsoft.com/office/powerpoint/2010/main" xmlns="" val="1785904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199"/>
    </mc:Choice>
    <mc:Fallback>
      <p:transition spd="slow" advTm="11199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1"/>
            <a:ext cx="8229600" cy="338437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500" b="1" dirty="0"/>
              <a:t>Вывески из отдельных букв</a:t>
            </a:r>
          </a:p>
          <a:p>
            <a:pPr marL="0" indent="0">
              <a:buNone/>
            </a:pPr>
            <a:r>
              <a:rPr lang="ru-RU" sz="2500" b="1" dirty="0"/>
              <a:t>и знаков с плоской </a:t>
            </a:r>
            <a:r>
              <a:rPr lang="ru-RU" sz="2500" b="1" dirty="0" smtClean="0"/>
              <a:t>подложкой</a:t>
            </a:r>
          </a:p>
          <a:p>
            <a:pPr marL="0" indent="0">
              <a:buNone/>
            </a:pPr>
            <a:r>
              <a:rPr lang="ru-RU" sz="2000" dirty="0"/>
              <a:t>Этот тип вывесок отличается от предыдущего только тем, что участок фасада, на котором установлена вывеска, может быть закрыт декоративной панелью. Буквы на подложке должны быть </a:t>
            </a:r>
            <a:r>
              <a:rPr lang="ru-RU" sz="2000" dirty="0" err="1"/>
              <a:t>отдельностоящими</a:t>
            </a:r>
            <a:r>
              <a:rPr lang="ru-RU" sz="2000" dirty="0"/>
              <a:t> и могут быть любыми — плоскими (при условии, что они закреплены на расстоянии от подложки) или объемными, световыми или </a:t>
            </a:r>
            <a:r>
              <a:rPr lang="ru-RU" sz="2000" dirty="0" err="1"/>
              <a:t>несветовыми</a:t>
            </a:r>
            <a:r>
              <a:rPr lang="ru-RU" sz="2000" dirty="0"/>
              <a:t>. Световые буквы на подложке точно так же могут быть с внутренней или </a:t>
            </a:r>
            <a:r>
              <a:rPr lang="ru-RU" sz="2000" dirty="0" err="1"/>
              <a:t>контражурной</a:t>
            </a:r>
            <a:r>
              <a:rPr lang="ru-RU" sz="2000" dirty="0"/>
              <a:t> подсветкой или неоновыми. Сама подложка излучать свет не должна</a:t>
            </a:r>
            <a:r>
              <a:rPr lang="ru-RU" sz="2000" dirty="0" smtClean="0"/>
              <a:t>.</a:t>
            </a:r>
            <a:endParaRPr lang="ru-RU" sz="2500" b="1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12976"/>
            <a:ext cx="2304256" cy="9956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85800" y="4365104"/>
            <a:ext cx="394218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/>
              <a:t>Обозначение на схемах размещения вывесок.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9968" y="3212977"/>
            <a:ext cx="1023342" cy="13137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499992" y="4581128"/>
            <a:ext cx="453650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/>
              <a:t>Обозначение вывески и зоны для нее на схеме размещения вывесок.</a:t>
            </a:r>
          </a:p>
          <a:p>
            <a:r>
              <a:rPr lang="ru-RU" sz="1500" dirty="0"/>
              <a:t>Вывеска без подложки, как правило, меньше портит вид здания, чем вывеска с подложкой. Поэтому если на схеме размещения указаны вывески с подложкой ( </a:t>
            </a:r>
            <a:r>
              <a:rPr lang="ru-RU" sz="1500" b="1" dirty="0"/>
              <a:t>Вывеска </a:t>
            </a:r>
            <a:r>
              <a:rPr lang="ru-RU" sz="1500" dirty="0"/>
              <a:t>), то вместо них можно установить вывески без подложки (</a:t>
            </a:r>
            <a:r>
              <a:rPr lang="ru-RU" sz="1500" b="1" dirty="0"/>
              <a:t>Вывеска</a:t>
            </a:r>
            <a:r>
              <a:rPr lang="ru-RU" sz="1500" dirty="0"/>
              <a:t>), при условии, что это будет сделано на всем здании, чтобы вывески были однотипными.</a:t>
            </a:r>
          </a:p>
        </p:txBody>
      </p:sp>
    </p:spTree>
    <p:extLst>
      <p:ext uri="{BB962C8B-B14F-4D97-AF65-F5344CB8AC3E}">
        <p14:creationId xmlns:p14="http://schemas.microsoft.com/office/powerpoint/2010/main" xmlns="" val="354677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623"/>
    </mc:Choice>
    <mc:Fallback>
      <p:transition spd="slow" advTm="10623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\\Ирина\обменник\единый архитектурный облик\наш\DSCN605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018" t="41456" r="28549" b="25044"/>
          <a:stretch/>
        </p:blipFill>
        <p:spPr bwMode="auto">
          <a:xfrm>
            <a:off x="251520" y="152748"/>
            <a:ext cx="4039870" cy="21863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Объект 4" descr="\\Ирина\обменник\единый архитектурный облик\наш\DSCN6066.JPG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386" r="14528" b="29010"/>
          <a:stretch/>
        </p:blipFill>
        <p:spPr bwMode="auto">
          <a:xfrm>
            <a:off x="4499992" y="152748"/>
            <a:ext cx="4444212" cy="21863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99592" y="2636912"/>
            <a:ext cx="2436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Вывеска без подложки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2636912"/>
            <a:ext cx="23158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Вывеска с подложкой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92206" y="3429000"/>
            <a:ext cx="81369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Цвет подложки</a:t>
            </a:r>
            <a:endParaRPr lang="ru-RU" dirty="0"/>
          </a:p>
          <a:p>
            <a:r>
              <a:rPr lang="ru-RU" dirty="0"/>
              <a:t>Подложка может быть любого темного цвета или цвета здания.</a:t>
            </a:r>
          </a:p>
          <a:p>
            <a:r>
              <a:rPr lang="ru-RU" dirty="0"/>
              <a:t>Если она изготовлена из металла, натурального камня, дерева или</a:t>
            </a:r>
          </a:p>
          <a:p>
            <a:r>
              <a:rPr lang="ru-RU" dirty="0"/>
              <a:t>стекла, то допускается цвет неокрашенного материала.</a:t>
            </a:r>
          </a:p>
          <a:p>
            <a:r>
              <a:rPr lang="ru-RU" dirty="0"/>
              <a:t>Темный цвет подложек эффективен, когда подложка </a:t>
            </a:r>
            <a:r>
              <a:rPr lang="ru-RU" dirty="0" smtClean="0"/>
              <a:t>располагается </a:t>
            </a:r>
            <a:r>
              <a:rPr lang="ru-RU" dirty="0"/>
              <a:t>в проемах (окна, двери, на фоне стекла). В случаях, когда под-</a:t>
            </a:r>
          </a:p>
          <a:p>
            <a:r>
              <a:rPr lang="ru-RU" dirty="0"/>
              <a:t>ложка расположена на фоне стены, лучше подойдут светлые </a:t>
            </a:r>
            <a:r>
              <a:rPr lang="ru-RU" dirty="0" smtClean="0"/>
              <a:t>оттенки </a:t>
            </a:r>
            <a:r>
              <a:rPr lang="ru-RU" dirty="0"/>
              <a:t>или цвет здания — так подложка меньше влияет на цельность</a:t>
            </a:r>
          </a:p>
          <a:p>
            <a:r>
              <a:rPr lang="ru-RU" dirty="0"/>
              <a:t>фасада.</a:t>
            </a:r>
          </a:p>
          <a:p>
            <a:r>
              <a:rPr lang="ru-RU" dirty="0"/>
              <a:t>Яркие цвета подложек недопустимы, если на схеме размещения</a:t>
            </a:r>
          </a:p>
          <a:p>
            <a:r>
              <a:rPr lang="ru-RU" dirty="0"/>
              <a:t>не указано другое.</a:t>
            </a:r>
          </a:p>
        </p:txBody>
      </p:sp>
    </p:spTree>
    <p:extLst>
      <p:ext uri="{BB962C8B-B14F-4D97-AF65-F5344CB8AC3E}">
        <p14:creationId xmlns:p14="http://schemas.microsoft.com/office/powerpoint/2010/main" xmlns="" val="2637885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248"/>
    </mc:Choice>
    <mc:Fallback>
      <p:transition spd="slow" advTm="11248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2060849"/>
            <a:ext cx="8229600" cy="648072"/>
          </a:xfrm>
        </p:spPr>
        <p:txBody>
          <a:bodyPr/>
          <a:lstStyle/>
          <a:p>
            <a:pPr marL="0" indent="0" algn="ctr">
              <a:buNone/>
            </a:pPr>
            <a:r>
              <a:rPr lang="ru-RU" sz="2500" dirty="0"/>
              <a:t> Глянцевая темно-фиолетовая подложка</a:t>
            </a:r>
          </a:p>
          <a:p>
            <a:pPr algn="ctr"/>
            <a:endParaRPr lang="ru-RU" sz="2500" dirty="0"/>
          </a:p>
        </p:txBody>
      </p:sp>
      <p:pic>
        <p:nvPicPr>
          <p:cNvPr id="4" name="Рисунок 3" descr="\\Ирина\обменник\единый архитектурный облик\наш\DSCN6043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733" r="3942" b="29166"/>
          <a:stretch/>
        </p:blipFill>
        <p:spPr bwMode="auto">
          <a:xfrm>
            <a:off x="128587" y="332656"/>
            <a:ext cx="8886825" cy="1533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 descr="\\Ирина\обменник\единый архитектурный облик\наш\DSCN606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95" t="44477" r="3734" b="26695"/>
          <a:stretch/>
        </p:blipFill>
        <p:spPr bwMode="auto">
          <a:xfrm>
            <a:off x="271464" y="2708920"/>
            <a:ext cx="8601075" cy="2000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23728" y="5229200"/>
            <a:ext cx="504056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dirty="0"/>
              <a:t>Матовая черная подложка</a:t>
            </a:r>
          </a:p>
        </p:txBody>
      </p:sp>
    </p:spTree>
    <p:extLst>
      <p:ext uri="{BB962C8B-B14F-4D97-AF65-F5344CB8AC3E}">
        <p14:creationId xmlns:p14="http://schemas.microsoft.com/office/powerpoint/2010/main" xmlns="" val="1128786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727"/>
    </mc:Choice>
    <mc:Fallback>
      <p:transition spd="slow" advTm="10727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7"/>
            <a:ext cx="8147248" cy="23762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err="1"/>
              <a:t>Лайтбоксы</a:t>
            </a:r>
            <a:endParaRPr lang="ru-RU" sz="2000" b="1" dirty="0"/>
          </a:p>
          <a:p>
            <a:pPr marL="0" indent="0">
              <a:buNone/>
            </a:pPr>
            <a:r>
              <a:rPr lang="ru-RU" sz="2000" dirty="0" err="1"/>
              <a:t>Лайтбоксы</a:t>
            </a:r>
            <a:r>
              <a:rPr lang="ru-RU" sz="2000" dirty="0"/>
              <a:t> отличаются от вывесок с плоской подложкой ( </a:t>
            </a:r>
            <a:r>
              <a:rPr lang="ru-RU" sz="2000" b="1" dirty="0"/>
              <a:t>Вывеска </a:t>
            </a:r>
            <a:r>
              <a:rPr lang="ru-RU" sz="2000" dirty="0"/>
              <a:t>) тем, что подложка сама может излучать свет. </a:t>
            </a:r>
            <a:r>
              <a:rPr lang="ru-RU" sz="2000" dirty="0" err="1"/>
              <a:t>Лайтбоксы</a:t>
            </a:r>
            <a:r>
              <a:rPr lang="ru-RU" sz="2000" dirty="0"/>
              <a:t> являются наименее предпочтительным видом вывесок и реже всего встречаются на схемах размещения. Буквы и знаки на </a:t>
            </a:r>
            <a:r>
              <a:rPr lang="ru-RU" sz="2000" dirty="0" err="1"/>
              <a:t>лайтбоксах</a:t>
            </a:r>
            <a:r>
              <a:rPr lang="ru-RU" sz="2000" dirty="0"/>
              <a:t> также должны быть объемными. Изготавливать </a:t>
            </a:r>
            <a:r>
              <a:rPr lang="ru-RU" sz="2000" dirty="0" err="1"/>
              <a:t>лайтбоксы</a:t>
            </a:r>
            <a:r>
              <a:rPr lang="ru-RU" sz="2000" dirty="0"/>
              <a:t> рекомендуется из композитного</a:t>
            </a:r>
          </a:p>
          <a:p>
            <a:pPr marL="0" indent="0">
              <a:buNone/>
            </a:pPr>
            <a:r>
              <a:rPr lang="ru-RU" sz="2000" dirty="0"/>
              <a:t>материала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2514600" cy="102108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95536" y="3825915"/>
            <a:ext cx="396044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/>
              <a:t>Обозначение на схемах размещения вывесок.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21088"/>
            <a:ext cx="5125720" cy="141922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395536" y="5733256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500" dirty="0"/>
              <a:t>Обозначение вывески и зоны для нее на схеме размещения вывесок.</a:t>
            </a:r>
          </a:p>
        </p:txBody>
      </p:sp>
    </p:spTree>
    <p:extLst>
      <p:ext uri="{BB962C8B-B14F-4D97-AF65-F5344CB8AC3E}">
        <p14:creationId xmlns:p14="http://schemas.microsoft.com/office/powerpoint/2010/main" xmlns="" val="3606379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384"/>
    </mc:Choice>
    <mc:Fallback>
      <p:transition spd="slow" advTm="10384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04864"/>
            <a:ext cx="8229600" cy="2304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/>
              <a:t>Панели-кронштейны</a:t>
            </a:r>
          </a:p>
          <a:p>
            <a:pPr marL="0" indent="0">
              <a:buNone/>
            </a:pPr>
            <a:r>
              <a:rPr lang="ru-RU" sz="2000" dirty="0"/>
              <a:t>Панели-кронштейны — это вывески, установленные поперек тротуара, перпендикулярно плоскости фасада. Их лучше видно прохожим, которые идут непосредственно мимо заведения. Вывески и указатели небольших размеров, особенно если они висят не выше 280 см от земли, передают более личное сообщение, направленное на конкретного прохожего, а не на всю улицу.</a:t>
            </a:r>
          </a:p>
          <a:p>
            <a:pPr marL="0" indent="0">
              <a:buNone/>
            </a:pPr>
            <a:endParaRPr lang="ru-RU" sz="2500" dirty="0"/>
          </a:p>
        </p:txBody>
      </p:sp>
      <p:pic>
        <p:nvPicPr>
          <p:cNvPr id="4" name="Рисунок 3" descr="\\Ирина\обменник\единый архитектурный облик\наш\DSCN606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1" t="40771" r="4353" b="36303"/>
          <a:stretch/>
        </p:blipFill>
        <p:spPr bwMode="auto">
          <a:xfrm>
            <a:off x="827086" y="188640"/>
            <a:ext cx="7489825" cy="1371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27086" y="1772816"/>
            <a:ext cx="3341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/>
              <a:t>Лайтбокс</a:t>
            </a:r>
            <a:r>
              <a:rPr lang="ru-RU" dirty="0"/>
              <a:t> с буквами из пластика</a:t>
            </a:r>
          </a:p>
        </p:txBody>
      </p:sp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45893"/>
            <a:ext cx="3257550" cy="20822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028316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803"/>
    </mc:Choice>
    <mc:Fallback>
      <p:transition spd="slow" advTm="9803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2856865" cy="38195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203848" y="54868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Виды креплений</a:t>
            </a:r>
            <a:endParaRPr lang="ru-RU" dirty="0"/>
          </a:p>
          <a:p>
            <a:r>
              <a:rPr lang="ru-RU" dirty="0" smtClean="0"/>
              <a:t>Вид </a:t>
            </a:r>
            <a:r>
              <a:rPr lang="ru-RU" dirty="0"/>
              <a:t>крепления определяется архитектурой здания и видом заведения.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472010"/>
            <a:ext cx="5457825" cy="4238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31865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831"/>
    </mc:Choice>
    <mc:Fallback>
      <p:transition spd="slow" advTm="983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32656"/>
            <a:ext cx="4572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500" b="1" dirty="0"/>
              <a:t>Максимально допустимые</a:t>
            </a:r>
          </a:p>
          <a:p>
            <a:r>
              <a:rPr lang="ru-RU" sz="2500" b="1" dirty="0"/>
              <a:t>размеры вывесок и креплений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1339180"/>
            <a:ext cx="9163050" cy="4610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61711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408"/>
    </mc:Choice>
    <mc:Fallback>
      <p:transition spd="slow" advTm="9408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3860" y="332656"/>
            <a:ext cx="82809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Дизайн панелей-кронштейнов</a:t>
            </a:r>
          </a:p>
          <a:p>
            <a:r>
              <a:rPr lang="ru-RU" dirty="0"/>
              <a:t>Панели-кронштейны могут содержать только логотип и род деятельности компании (аптека, парикмахерская, нотариус). Фон должен быть однородным. Тип панелей-кронштейнов должен быть таким же, как тип основных вывесок: для вывесок без подложки лучше подойдут панели-кронштейны с объемными буквами. Для вывесок с подложкой допускаются </a:t>
            </a:r>
            <a:r>
              <a:rPr lang="ru-RU" dirty="0" err="1"/>
              <a:t>лайтбоксы</a:t>
            </a:r>
            <a:r>
              <a:rPr lang="ru-RU" dirty="0"/>
              <a:t> с подсветкой букв и знаков. </a:t>
            </a:r>
            <a:r>
              <a:rPr lang="ru-RU" dirty="0" err="1"/>
              <a:t>Лайтбокс</a:t>
            </a:r>
            <a:r>
              <a:rPr lang="ru-RU" dirty="0"/>
              <a:t> со светящимся фоном можно устанавливать только на здании, где</a:t>
            </a:r>
          </a:p>
          <a:p>
            <a:r>
              <a:rPr lang="ru-RU" dirty="0"/>
              <a:t>уже разрешены </a:t>
            </a:r>
            <a:r>
              <a:rPr lang="ru-RU" dirty="0" err="1"/>
              <a:t>лайтбоксы</a:t>
            </a:r>
            <a:r>
              <a:rPr lang="ru-RU" dirty="0"/>
              <a:t>.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148" y="2951050"/>
            <a:ext cx="8115300" cy="38874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36350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301"/>
    </mc:Choice>
    <mc:Fallback>
      <p:transition spd="slow" advTm="930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120102"/>
            <a:ext cx="8229600" cy="154925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/>
              <a:t>Примечание: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1. Номера колеров приняты по </a:t>
            </a:r>
            <a:r>
              <a:rPr lang="ru-RU" dirty="0" err="1"/>
              <a:t>Caparol</a:t>
            </a:r>
            <a:r>
              <a:rPr lang="ru-RU" dirty="0"/>
              <a:t> 3D </a:t>
            </a:r>
            <a:r>
              <a:rPr lang="ru-RU" dirty="0" err="1"/>
              <a:t>System</a:t>
            </a:r>
            <a:r>
              <a:rPr lang="ru-RU" dirty="0"/>
              <a:t> </a:t>
            </a:r>
            <a:r>
              <a:rPr lang="ru-RU" dirty="0" err="1"/>
              <a:t>plus</a:t>
            </a:r>
            <a:r>
              <a:rPr lang="ru-RU" dirty="0"/>
              <a:t> с использованием международной системы обозначения цвета RAL, NCS, PANTONE.</a:t>
            </a:r>
          </a:p>
          <a:p>
            <a:pPr marL="0" indent="0">
              <a:buNone/>
            </a:pPr>
            <a:r>
              <a:rPr lang="ru-RU" dirty="0"/>
              <a:t>2. Цветовое решение фасадов согласовать с администрацией Гулькевичского городского поселения Гулькевичского района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6" name="Picture 2" descr="F:\хлам\презентация для сессии\западная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42984"/>
            <a:ext cx="8640960" cy="372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500034" y="142852"/>
            <a:ext cx="8229600" cy="15492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Приложение к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kumimoji="0" lang="ru-RU" sz="14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равилам</a:t>
            </a:r>
            <a:r>
              <a:rPr kumimoji="0" lang="ru-RU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благоустройства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Гульквичского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городского поселения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4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Гулькевичского</a:t>
            </a:r>
            <a:r>
              <a:rPr kumimoji="0" lang="ru-RU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района</a:t>
            </a:r>
            <a:endParaRPr kumimoji="0" lang="en-US" sz="1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7529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173"/>
    </mc:Choice>
    <mc:Fallback>
      <p:transition spd="slow" advTm="11173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1"/>
            <a:ext cx="4186808" cy="22322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/>
              <a:t>Панели-кронштейны с указателями</a:t>
            </a:r>
            <a:endParaRPr lang="ru-RU" sz="1800" dirty="0"/>
          </a:p>
          <a:p>
            <a:pPr marL="0" indent="0">
              <a:buNone/>
            </a:pPr>
            <a:r>
              <a:rPr lang="ru-RU" sz="1800" dirty="0"/>
              <a:t>Панель-кронштейн может выполнять функцию указателя,</a:t>
            </a:r>
          </a:p>
          <a:p>
            <a:pPr marL="0" indent="0">
              <a:buNone/>
            </a:pPr>
            <a:r>
              <a:rPr lang="ru-RU" sz="1800" dirty="0"/>
              <a:t>когда не висит непосредственно у входа в заведение.</a:t>
            </a:r>
          </a:p>
          <a:p>
            <a:pPr marL="0" indent="0">
              <a:buNone/>
            </a:pPr>
            <a:r>
              <a:rPr lang="ru-RU" sz="1800" dirty="0"/>
              <a:t>Например, если вывеска установлена на углу здания.   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20888"/>
            <a:ext cx="3811905" cy="25050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644008" y="116632"/>
            <a:ext cx="43559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Недопустимый дизайн панелей-кронштейнов</a:t>
            </a:r>
            <a:endParaRPr lang="ru-RU" dirty="0"/>
          </a:p>
          <a:p>
            <a:r>
              <a:rPr lang="ru-RU" dirty="0"/>
              <a:t>Панель-кронштейн не должен содержать рекламную</a:t>
            </a:r>
          </a:p>
          <a:p>
            <a:r>
              <a:rPr lang="ru-RU" dirty="0"/>
              <a:t>или контактную информацию.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420888"/>
            <a:ext cx="3409950" cy="25146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79512" y="4967779"/>
            <a:ext cx="882047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/>
              <a:t>Дизайн креплений</a:t>
            </a:r>
            <a:endParaRPr lang="ru-RU" sz="1500" dirty="0"/>
          </a:p>
          <a:p>
            <a:r>
              <a:rPr lang="ru-RU" sz="1500" dirty="0"/>
              <a:t>Если панель-кронштейн не крепится вплотную к стене, то его крепления также находятся на виду. Поэтому дизайн креплений — такая же важная задача, как и дизайн самой вывески. Крепления панелей-кронштейнов должны быть окрашены либо в черный цвет, либо в цвет здания, либо в цвет вывески. Либо быть цвета материала, не требующего окраски (нержавеющий металл, камень, дерево). Элементы крепежа (болты, гайки, шурупы и т. д.) следует прятать под декоративными заглушками или красить в цвет крепления.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1503011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607"/>
    </mc:Choice>
    <mc:Fallback>
      <p:transition spd="slow" advTm="8607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0649"/>
            <a:ext cx="8229600" cy="1368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/>
              <a:t>Таблички</a:t>
            </a:r>
          </a:p>
          <a:p>
            <a:pPr marL="0" indent="0">
              <a:buNone/>
            </a:pPr>
            <a:r>
              <a:rPr lang="ru-RU" sz="1800" dirty="0"/>
              <a:t>К табличкам относятся вывески с плоской подложкой, расположенные на уровне глаз: вывески заведений, </a:t>
            </a:r>
          </a:p>
          <a:p>
            <a:pPr marL="0" indent="0">
              <a:buNone/>
            </a:pPr>
            <a:r>
              <a:rPr lang="ru-RU" sz="1800" dirty="0"/>
              <a:t>общие указатели, меню ресторанов и кафе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1724025" cy="19145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611560" y="3635732"/>
            <a:ext cx="1998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Таблички-вывески                                                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6728" y="4408687"/>
            <a:ext cx="1475105" cy="18523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408686"/>
            <a:ext cx="1403985" cy="21190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\\Ирина\обменник\единый архитектурный облик\наш\DSCN6040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49" t="15925" r="1461" b="27305"/>
          <a:stretch/>
        </p:blipFill>
        <p:spPr bwMode="auto">
          <a:xfrm>
            <a:off x="611560" y="4408687"/>
            <a:ext cx="2192020" cy="1943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417177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559"/>
    </mc:Choice>
    <mc:Fallback>
      <p:transition spd="slow" advTm="8559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9"/>
            <a:ext cx="8229600" cy="21602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/>
              <a:t>Общие указатели</a:t>
            </a:r>
          </a:p>
          <a:p>
            <a:pPr marL="0" indent="0">
              <a:buNone/>
            </a:pPr>
            <a:r>
              <a:rPr lang="ru-RU" sz="1800" b="1" dirty="0"/>
              <a:t> </a:t>
            </a:r>
          </a:p>
          <a:p>
            <a:pPr marL="0" indent="0">
              <a:buNone/>
            </a:pPr>
            <a:r>
              <a:rPr lang="ru-RU" sz="1800" dirty="0"/>
              <a:t>Иногда несколько организаций располагаются в одном здании. При дизайне и установке табличек каждой фирмы сложно избежать хаоса. В этом случае несколько табличек следует заменять на один общий указатель, на котором будут размещены логотипы и названия организаций с указанием этажа и номера офиса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96" y="2420888"/>
            <a:ext cx="9001000" cy="4276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636715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168"/>
    </mc:Choice>
    <mc:Fallback>
      <p:transition spd="slow" advTm="9168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24136"/>
            <a:ext cx="8229600" cy="9647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/>
              <a:t>К табличкам относятся меню. Лучший способ показать меню заведения — написать его от руки на меловой доске. Допускается и распечатанное меню, заключенное в рамку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548680"/>
            <a:ext cx="37592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Вывески с меню кафе и ресторанов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2663" y="2235696"/>
            <a:ext cx="5381625" cy="2057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833563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144"/>
    </mc:Choice>
    <mc:Fallback>
      <p:transition spd="slow" advTm="9144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7"/>
            <a:ext cx="8229600" cy="28083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/>
              <a:t>Витринные маркизы</a:t>
            </a:r>
          </a:p>
          <a:p>
            <a:pPr marL="0" indent="0">
              <a:buNone/>
            </a:pPr>
            <a:r>
              <a:rPr lang="ru-RU" sz="2000" dirty="0"/>
              <a:t>Маркиза не должна закрывать более 30 % площади витрины. Маркиза может служить вывеской, если на ней разместить логотип или указать профиль деятельности заведения. В дизайне маркизы не должно использоваться более двух цветов.</a:t>
            </a:r>
          </a:p>
          <a:p>
            <a:pPr marL="0" indent="0">
              <a:buNone/>
            </a:pPr>
            <a:r>
              <a:rPr lang="ru-RU" sz="2000" dirty="0"/>
              <a:t>Конструкция, на которой крепится ткань маркизы, должна быть цвета здания или черного цвета.</a:t>
            </a:r>
          </a:p>
          <a:p>
            <a:pPr marL="0" indent="0">
              <a:buNone/>
            </a:pPr>
            <a:r>
              <a:rPr lang="ru-RU" sz="2000" dirty="0"/>
              <a:t>Маркизы нельзя изготавливать из твердых материалов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40968"/>
            <a:ext cx="5305425" cy="31500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746210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103"/>
    </mc:Choice>
    <mc:Fallback>
      <p:transition spd="slow" advTm="9103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6633"/>
            <a:ext cx="8229600" cy="194421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/>
              <a:t>Рекомендации по оформлению витрин</a:t>
            </a:r>
          </a:p>
          <a:p>
            <a:pPr marL="0" indent="0">
              <a:buNone/>
            </a:pPr>
            <a:r>
              <a:rPr lang="ru-RU" sz="2000" dirty="0"/>
              <a:t>Витрины должны быть привлекательными и создавать благоприятный образ заведения. Оформление витрины должно обеспечивать ощущение пространства внутри здания. Глухие витрины (например, закрытые шторами или рекламой) не рекомендуются. Глухая оклейка витринных стекол запрещена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88840"/>
            <a:ext cx="3833495" cy="2524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\\Ирина\обменник\единый архитектурный облик\наш\DSCN604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80" t="16884" b="6782"/>
          <a:stretch/>
        </p:blipFill>
        <p:spPr bwMode="auto">
          <a:xfrm>
            <a:off x="4499992" y="1967850"/>
            <a:ext cx="4315460" cy="25412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45443" y="4653136"/>
            <a:ext cx="1733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Витрины глухие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371722" y="466420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Оформленная витрина создает ощущение пространства </a:t>
            </a:r>
            <a:r>
              <a:rPr lang="ru-RU" dirty="0" smtClean="0"/>
              <a:t>внутри </a:t>
            </a:r>
            <a:r>
              <a:rPr lang="ru-RU" dirty="0"/>
              <a:t>помещения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1613200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027"/>
    </mc:Choice>
    <mc:Fallback>
      <p:transition spd="slow" advTm="10027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err="1" smtClean="0"/>
              <a:t>Типографика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33843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/>
              <a:t>Набор надписей</a:t>
            </a:r>
          </a:p>
          <a:p>
            <a:pPr marL="0" indent="0">
              <a:buNone/>
            </a:pPr>
            <a:r>
              <a:rPr lang="ru-RU" sz="2000" dirty="0"/>
              <a:t>Для вывесок заведений, у которых отсутствует зарегистрированный логотип или фирменный шрифт (такие вывески, как «Магазин», «Аптека» и т. д.), перечисленные правила являются обязательными, для остальных носят рекомендательный характер.</a:t>
            </a:r>
          </a:p>
          <a:p>
            <a:pPr marL="0" indent="0">
              <a:buNone/>
            </a:pPr>
            <a:r>
              <a:rPr lang="ru-RU" sz="2000" b="1" dirty="0"/>
              <a:t>С засечками или без</a:t>
            </a:r>
          </a:p>
          <a:p>
            <a:pPr marL="0" indent="0">
              <a:buNone/>
            </a:pPr>
            <a:r>
              <a:rPr lang="ru-RU" sz="2000" dirty="0"/>
              <a:t>На всех исторических зданиях надписи вывесок следует набирать шрифтами с засечками. Шрифты без засечек лучше подойдут современным зданиям, таким как, например, дома 10 и 21 по улице 1-я Тверская-Ямская или дом 22 на Тверской улице.</a:t>
            </a:r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365104"/>
            <a:ext cx="5184576" cy="20048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1970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869"/>
    </mc:Choice>
    <mc:Fallback>
      <p:transition spd="slow" advTm="8869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60648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Выбор начертания</a:t>
            </a:r>
          </a:p>
          <a:p>
            <a:r>
              <a:rPr lang="ru-RU" dirty="0"/>
              <a:t>У шрифта, как правило, есть несколько начертаний: прямое, полужирное, курсивное, полужирный курсив и т. д. Набирать надпись для вывески лучше всего прямым начертанием. Другие начертания чаще всего созданы для </a:t>
            </a:r>
            <a:r>
              <a:rPr lang="ru-RU" i="1" dirty="0"/>
              <a:t>выделения </a:t>
            </a:r>
            <a:r>
              <a:rPr lang="ru-RU" dirty="0"/>
              <a:t>важных участков в тексте.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37976"/>
            <a:ext cx="5248275" cy="18097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957809" y="357475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Искажение букв</a:t>
            </a:r>
          </a:p>
          <a:p>
            <a:pPr algn="ctr"/>
            <a:r>
              <a:rPr lang="ru-RU" dirty="0"/>
              <a:t>Буквы запрещается искажать.</a:t>
            </a:r>
          </a:p>
        </p:txBody>
      </p:sp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6371" y="4509370"/>
            <a:ext cx="4714875" cy="1419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4009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223"/>
    </mc:Choice>
    <mc:Fallback>
      <p:transition spd="slow" advTm="9223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9"/>
            <a:ext cx="8229600" cy="1296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/>
              <a:t>Прописные и строчные</a:t>
            </a:r>
          </a:p>
          <a:p>
            <a:pPr marL="0" indent="0">
              <a:buNone/>
            </a:pPr>
            <a:r>
              <a:rPr lang="ru-RU" sz="1800" dirty="0"/>
              <a:t>Надписи для вывесок можно набирать строчными (маленькими) буквами, начиная с Заглавной, или ПРОПИСНЫМИ (большими) буквами. Прописные буквы всегда следует набирать вразрядку. Строчные буквы разряжать запрещается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4133850" cy="148526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67544" y="3042057"/>
            <a:ext cx="8208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Набор вертикальных надписей</a:t>
            </a:r>
          </a:p>
          <a:p>
            <a:pPr algn="ctr"/>
            <a:r>
              <a:rPr lang="ru-RU" dirty="0"/>
              <a:t>Если надпись на вывеске оказалась стоящей вертикально, то располагать буквы лучше «ногами к фасаду».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8898" y="4077072"/>
            <a:ext cx="4448175" cy="2736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501698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656"/>
    </mc:Choice>
    <mc:Fallback>
      <p:transition spd="slow" advTm="8656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7"/>
            <a:ext cx="8229600" cy="18722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/>
              <a:t>Правила размещения вывесок</a:t>
            </a:r>
          </a:p>
          <a:p>
            <a:pPr marL="0" indent="0">
              <a:buNone/>
            </a:pPr>
            <a:r>
              <a:rPr lang="ru-RU" sz="2000" dirty="0"/>
              <a:t>Для размещения вывесок из отдельных символов отведены специальные области на фасадах, которые называются </a:t>
            </a:r>
          </a:p>
          <a:p>
            <a:pPr marL="0" indent="0">
              <a:buNone/>
            </a:pPr>
            <a:r>
              <a:rPr lang="ru-RU" sz="2000" dirty="0"/>
              <a:t>«зелеными зонами». Буквы и знаки на вывесках можно размещать только в пределах зеленых зон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0208" y="2204864"/>
            <a:ext cx="5276850" cy="1381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61048"/>
            <a:ext cx="5144143" cy="278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3020" y="3537570"/>
            <a:ext cx="3648075" cy="3200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543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072"/>
    </mc:Choice>
    <mc:Fallback>
      <p:transition spd="slow" advTm="9072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457200" y="5120102"/>
            <a:ext cx="8229600" cy="154925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/>
              <a:t>Примечание: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1. Номера колеров приняты по </a:t>
            </a:r>
            <a:r>
              <a:rPr lang="ru-RU" dirty="0" err="1"/>
              <a:t>Caparol</a:t>
            </a:r>
            <a:r>
              <a:rPr lang="ru-RU" dirty="0"/>
              <a:t> 3D </a:t>
            </a:r>
            <a:r>
              <a:rPr lang="ru-RU" dirty="0" err="1"/>
              <a:t>System</a:t>
            </a:r>
            <a:r>
              <a:rPr lang="ru-RU" dirty="0"/>
              <a:t> </a:t>
            </a:r>
            <a:r>
              <a:rPr lang="ru-RU" dirty="0" err="1"/>
              <a:t>plus</a:t>
            </a:r>
            <a:r>
              <a:rPr lang="ru-RU" dirty="0"/>
              <a:t> с использованием международной системы обозначения цвета RAL, NCS, PANTONE.</a:t>
            </a:r>
          </a:p>
          <a:p>
            <a:pPr marL="0" indent="0">
              <a:buNone/>
            </a:pPr>
            <a:r>
              <a:rPr lang="ru-RU" dirty="0"/>
              <a:t>2. Цветовое решение фасадов согласовать с администрацией Гулькевичского городского поселения Гулькевичского района.</a:t>
            </a:r>
          </a:p>
        </p:txBody>
      </p:sp>
      <p:pic>
        <p:nvPicPr>
          <p:cNvPr id="2050" name="Picture 2" descr="F:\хлам\презентация для сессии\комсомол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448" y="188640"/>
            <a:ext cx="8615031" cy="465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14553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391"/>
    </mc:Choice>
    <mc:Fallback>
      <p:transition spd="slow" advTm="11391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840" y="597275"/>
            <a:ext cx="6408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Как правильно разместить вывеску в пределах зеленой зоны</a:t>
            </a:r>
          </a:p>
          <a:p>
            <a:r>
              <a:rPr lang="ru-RU" dirty="0"/>
              <a:t>Вывеска должна быть расположена в пределах зеленой зоны. Допустим, на схеме размещения зеленая зона обозначена так: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3552" y="410868"/>
            <a:ext cx="2423738" cy="129614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627784" y="1916832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/>
              <a:t>Вывески, обозначающие род деятельности заведения</a:t>
            </a:r>
            <a:endParaRPr lang="ru-RU" sz="2000" dirty="0"/>
          </a:p>
        </p:txBody>
      </p:sp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52936"/>
            <a:ext cx="5086350" cy="169545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154840" y="4725144"/>
            <a:ext cx="34090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Если надпись на вывеске состоит </a:t>
            </a:r>
          </a:p>
          <a:p>
            <a:r>
              <a:rPr lang="ru-RU" dirty="0"/>
              <a:t>из прописных и строчных</a:t>
            </a:r>
          </a:p>
          <a:p>
            <a:r>
              <a:rPr lang="ru-RU" dirty="0"/>
              <a:t>букв, то за границы отведенной</a:t>
            </a:r>
          </a:p>
          <a:p>
            <a:r>
              <a:rPr lang="ru-RU" dirty="0"/>
              <a:t>зоны могут выходить прописные </a:t>
            </a:r>
          </a:p>
          <a:p>
            <a:r>
              <a:rPr lang="ru-RU" dirty="0"/>
              <a:t>буквы, а также выносные</a:t>
            </a:r>
          </a:p>
          <a:p>
            <a:r>
              <a:rPr lang="ru-RU" dirty="0"/>
              <a:t>элементы строчных букв.</a:t>
            </a:r>
          </a:p>
        </p:txBody>
      </p:sp>
      <p:pic>
        <p:nvPicPr>
          <p:cNvPr id="9" name="Рисунок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3513" y="4897457"/>
            <a:ext cx="2676525" cy="1409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744491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343"/>
    </mc:Choice>
    <mc:Fallback>
      <p:transition spd="slow" advTm="9343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9"/>
            <a:ext cx="8229600" cy="12241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/>
              <a:t>Вывески с логотипами</a:t>
            </a:r>
            <a:endParaRPr lang="ru-RU" sz="2000" dirty="0"/>
          </a:p>
          <a:p>
            <a:pPr marL="0" indent="0" algn="ctr">
              <a:buNone/>
            </a:pPr>
            <a:r>
              <a:rPr lang="ru-RU" sz="2000" dirty="0"/>
              <a:t>К логотипам здесь относятся фирменные знаки, фирменные шрифтовые начертания, а также их комбинации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819" y="1556792"/>
            <a:ext cx="5267325" cy="139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596777"/>
            <a:ext cx="2609850" cy="14001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51520" y="2996952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Если форма логотипа не позволяет эффектно вписать его в зеленую зону, то допускается выйти за границы зеленой зоны на 15–20 %, при условии, что элементы логотипа при этом не будут перекрывать или касаться (если это не фриз или плоская основа) архитектурных деталей фасада.</a:t>
            </a:r>
          </a:p>
        </p:txBody>
      </p:sp>
      <p:pic>
        <p:nvPicPr>
          <p:cNvPr id="7" name="Рисунок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3536" y="4437112"/>
            <a:ext cx="5267325" cy="15906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322436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464"/>
    </mc:Choice>
    <mc:Fallback>
      <p:transition spd="slow" advTm="9464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11521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/>
              <a:t>Размещение нескольких вывесок в пределах одной зеленой зоны</a:t>
            </a:r>
          </a:p>
          <a:p>
            <a:pPr marL="0" indent="0" algn="ctr">
              <a:buNone/>
            </a:pPr>
            <a:r>
              <a:rPr lang="ru-RU" sz="2000" dirty="0"/>
              <a:t>В пределах зеленой зоны можно разместить одну или несколько вывесок.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3" y="1640929"/>
            <a:ext cx="8280921" cy="4524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74801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112"/>
    </mc:Choice>
    <mc:Fallback>
      <p:transition spd="slow" advTm="9112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9"/>
            <a:ext cx="8229600" cy="1080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/>
              <a:t>Выравнивание вывесок по архитектурным элементам фасада</a:t>
            </a:r>
          </a:p>
          <a:p>
            <a:pPr marL="0" indent="0" algn="ctr">
              <a:buNone/>
            </a:pPr>
            <a:r>
              <a:rPr lang="ru-RU" sz="2000" dirty="0"/>
              <a:t>Если вывеска не размещена по центру зеленой зоны, то ее необходимо выравнивать по архитектурным </a:t>
            </a:r>
            <a:r>
              <a:rPr lang="ru-RU" sz="2000" dirty="0" smtClean="0"/>
              <a:t>элементам фасада.</a:t>
            </a:r>
            <a:endParaRPr lang="ru-RU" sz="20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5" y="1844824"/>
            <a:ext cx="8280920" cy="4600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002689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143"/>
    </mc:Choice>
    <mc:Fallback>
      <p:transition spd="slow" advTm="9143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9"/>
            <a:ext cx="8229600" cy="14401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/>
              <a:t>Взаимное расположение вывесок</a:t>
            </a:r>
          </a:p>
          <a:p>
            <a:pPr marL="0" indent="0" algn="ctr">
              <a:buNone/>
            </a:pPr>
            <a:r>
              <a:rPr lang="ru-RU" sz="2000" dirty="0"/>
              <a:t>Вывески оптически выравниваются по центру зеленой зоны. При размещении новой вывески на фасаде нужно принимать во внимание расположение и размер уже существующих вывесок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5" y="1762844"/>
            <a:ext cx="8280920" cy="4762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873421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727"/>
    </mc:Choice>
    <mc:Fallback>
      <p:transition spd="slow" advTm="8727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7"/>
            <a:ext cx="8640960" cy="374441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000" dirty="0"/>
              <a:t>Размещение вывесок с плоской подложкой</a:t>
            </a:r>
          </a:p>
          <a:p>
            <a:pPr marL="0" indent="0" algn="ctr">
              <a:buNone/>
            </a:pPr>
            <a:r>
              <a:rPr lang="ru-RU" sz="2000" dirty="0"/>
              <a:t>Вывеску с плоской подложкой нельзя делить на две или уменьшать, она должна занимать всю отведенную площадь.</a:t>
            </a:r>
          </a:p>
          <a:p>
            <a:pPr marL="0" indent="0" algn="ctr">
              <a:buNone/>
            </a:pPr>
            <a:r>
              <a:rPr lang="ru-RU" sz="2000" dirty="0"/>
              <a:t>Вывески с подложкой можно заменять на более предпочтительные вывески без подложки, однако делать это следует только на всем фасаде сразу. В противном случае все вывески на здании должны соответствовать схеме размещения.</a:t>
            </a:r>
          </a:p>
          <a:p>
            <a:pPr marL="0" indent="0" algn="ctr">
              <a:buNone/>
            </a:pPr>
            <a:r>
              <a:rPr lang="ru-RU" sz="2000" dirty="0" err="1"/>
              <a:t>Лайтбоксы</a:t>
            </a:r>
            <a:r>
              <a:rPr lang="ru-RU" sz="2000" dirty="0"/>
              <a:t> можно заменять вывесками более предпочтительных видов, но при согласовании с </a:t>
            </a:r>
            <a:r>
              <a:rPr lang="ru-RU" sz="2000" dirty="0" smtClean="0"/>
              <a:t>администрацией </a:t>
            </a:r>
            <a:r>
              <a:rPr lang="ru-RU" sz="2000" dirty="0" err="1" smtClean="0"/>
              <a:t>Гулькевичского</a:t>
            </a:r>
            <a:r>
              <a:rPr lang="ru-RU" sz="2000" dirty="0" smtClean="0"/>
              <a:t> городского поселения </a:t>
            </a:r>
            <a:r>
              <a:rPr lang="ru-RU" sz="2000" dirty="0" err="1" smtClean="0"/>
              <a:t>Гулькевичского</a:t>
            </a:r>
            <a:r>
              <a:rPr lang="ru-RU" sz="2000" dirty="0" smtClean="0"/>
              <a:t> района </a:t>
            </a:r>
            <a:r>
              <a:rPr lang="ru-RU" sz="2000" dirty="0"/>
              <a:t>или в соответствии с руководством. Цветовую схему (темные или светлые цвета подложек) желательно согласовывать с </a:t>
            </a:r>
            <a:r>
              <a:rPr lang="ru-RU" sz="2000" dirty="0" smtClean="0"/>
              <a:t>администрацией </a:t>
            </a:r>
            <a:r>
              <a:rPr lang="ru-RU" sz="2000" dirty="0" err="1" smtClean="0"/>
              <a:t>Гулькевичского</a:t>
            </a:r>
            <a:r>
              <a:rPr lang="ru-RU" sz="2000" dirty="0" smtClean="0"/>
              <a:t> городского поселения </a:t>
            </a:r>
            <a:r>
              <a:rPr lang="ru-RU" sz="2000" dirty="0" err="1" smtClean="0"/>
              <a:t>Гулькевичского</a:t>
            </a:r>
            <a:r>
              <a:rPr lang="ru-RU" sz="2000" smtClean="0"/>
              <a:t> </a:t>
            </a:r>
            <a:r>
              <a:rPr lang="ru-RU" sz="2000" smtClean="0"/>
              <a:t>района.</a:t>
            </a:r>
            <a:endParaRPr lang="ru-RU" sz="2000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5" y="3852614"/>
            <a:ext cx="3168352" cy="28887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852614"/>
            <a:ext cx="3168352" cy="29237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016837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104"/>
    </mc:Choice>
    <mc:Fallback>
      <p:transition spd="slow" advTm="9104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5" name="Рисунок 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457200"/>
            <a:ext cx="8640961" cy="364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43711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При отсутствии согласия аренда-                                                                                                Подложки не должны иметь яркий цвет, если это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торов на единообразный стиль                                                                                                     специально не указано на схеме размещения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заменять вывески с плоской под-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ложкой на вывески без подложки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запрещается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6499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144"/>
    </mc:Choice>
    <mc:Fallback>
      <p:transition spd="slow" advTm="9144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104456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6632"/>
            <a:ext cx="4104456" cy="187220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611560" y="2136339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Размещение панелей-кронштейнов</a:t>
            </a:r>
          </a:p>
          <a:p>
            <a:r>
              <a:rPr lang="ru-RU" sz="2000" dirty="0"/>
              <a:t>Высота панелей-кронштейнов обычно привязывается к высоте других вывесок или к архитектурным деталям фасада. При компоновке в линию с вывеской высота панелей-кронштейнов должна составлять не более 60 см. Для отдельных вертикальных панелей-кронштейнов максимальная высота — 150 см.</a:t>
            </a:r>
          </a:p>
        </p:txBody>
      </p:sp>
      <p:pic>
        <p:nvPicPr>
          <p:cNvPr id="7" name="Рисунок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6821" y="4277444"/>
            <a:ext cx="4972050" cy="2247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316418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711"/>
    </mc:Choice>
    <mc:Fallback>
      <p:transition spd="slow" advTm="8711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476672"/>
            <a:ext cx="79208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Размещение маркиз</a:t>
            </a:r>
          </a:p>
          <a:p>
            <a:r>
              <a:rPr lang="ru-RU" sz="2000" dirty="0"/>
              <a:t>Маркизы не указываются на схемах размещения. Размещать маркизы можно только в пределах витрин или окон. Маркиза не должна закрывать больше 30 % площади проема.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00111"/>
            <a:ext cx="3456384" cy="4825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789510"/>
            <a:ext cx="3423642" cy="482570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7491586" y="4218699"/>
            <a:ext cx="1421904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dirty="0"/>
              <a:t>Без дополнительного согласования маркизы можно устанавливать</a:t>
            </a:r>
          </a:p>
          <a:p>
            <a:pPr algn="ctr"/>
            <a:r>
              <a:rPr lang="ru-RU" sz="1300" dirty="0"/>
              <a:t>только в пределах оконных, дверных и витринных проемов</a:t>
            </a:r>
          </a:p>
        </p:txBody>
      </p:sp>
    </p:spTree>
    <p:extLst>
      <p:ext uri="{BB962C8B-B14F-4D97-AF65-F5344CB8AC3E}">
        <p14:creationId xmlns:p14="http://schemas.microsoft.com/office/powerpoint/2010/main" xmlns="" val="2155185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095"/>
    </mc:Choice>
    <mc:Fallback>
      <p:transition spd="slow" advTm="9095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548680"/>
            <a:ext cx="7920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Маркизы можно устанавливать выше оконного проема за счет площади, предназначенной для вывесок. Маркизы не должны при этом закрывать архитектурные детали здания.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75395"/>
            <a:ext cx="4600575" cy="47339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292080" y="4581128"/>
            <a:ext cx="38519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/>
              <a:t>Удачно размещенные маркизы визуально увеличивают высоту витрин. Цвет маркизы повторяет цвет здания, архитектурные детали фасада маркиза не закрывает</a:t>
            </a:r>
          </a:p>
        </p:txBody>
      </p:sp>
    </p:spTree>
    <p:extLst>
      <p:ext uri="{BB962C8B-B14F-4D97-AF65-F5344CB8AC3E}">
        <p14:creationId xmlns:p14="http://schemas.microsoft.com/office/powerpoint/2010/main" xmlns="" val="2651317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280"/>
    </mc:Choice>
    <mc:Fallback>
      <p:transition spd="slow" advTm="928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457200" y="5120102"/>
            <a:ext cx="8229600" cy="154925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/>
              <a:t>Примечание: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1. Номера колеров приняты по </a:t>
            </a:r>
            <a:r>
              <a:rPr lang="ru-RU" dirty="0" err="1"/>
              <a:t>Caparol</a:t>
            </a:r>
            <a:r>
              <a:rPr lang="ru-RU" dirty="0"/>
              <a:t> 3D </a:t>
            </a:r>
            <a:r>
              <a:rPr lang="ru-RU" dirty="0" err="1"/>
              <a:t>System</a:t>
            </a:r>
            <a:r>
              <a:rPr lang="ru-RU" dirty="0"/>
              <a:t> </a:t>
            </a:r>
            <a:r>
              <a:rPr lang="ru-RU" dirty="0" err="1"/>
              <a:t>plus</a:t>
            </a:r>
            <a:r>
              <a:rPr lang="ru-RU" dirty="0"/>
              <a:t> с использованием международной системы обозначения цвета RAL, NCS, PANTONE.</a:t>
            </a:r>
          </a:p>
          <a:p>
            <a:pPr marL="0" indent="0">
              <a:buNone/>
            </a:pPr>
            <a:r>
              <a:rPr lang="ru-RU" dirty="0"/>
              <a:t>2. Цветовое решение фасадов согласовать с администрацией Гулькевичского городского поселения Гулькевичского района.</a:t>
            </a:r>
          </a:p>
        </p:txBody>
      </p:sp>
      <p:pic>
        <p:nvPicPr>
          <p:cNvPr id="3074" name="Picture 2" descr="F:\хлам\презентация для сессии\коротков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33998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488"/>
    </mc:Choice>
    <mc:Fallback>
      <p:transition spd="slow" advTm="10488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1340" y="2409825"/>
            <a:ext cx="4572000" cy="20383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261340" y="10527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Маркизы не должны закрывать более 30 % площади витрины или окна.</a:t>
            </a:r>
          </a:p>
        </p:txBody>
      </p:sp>
    </p:spTree>
    <p:extLst>
      <p:ext uri="{BB962C8B-B14F-4D97-AF65-F5344CB8AC3E}">
        <p14:creationId xmlns:p14="http://schemas.microsoft.com/office/powerpoint/2010/main" xmlns="" val="2710051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011"/>
    </mc:Choice>
    <mc:Fallback>
      <p:transition spd="slow" advTm="901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457200" y="5120102"/>
            <a:ext cx="8229600" cy="154925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/>
              <a:t>Примечание: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1. Номера колеров приняты по </a:t>
            </a:r>
            <a:r>
              <a:rPr lang="ru-RU" dirty="0" err="1"/>
              <a:t>Caparol</a:t>
            </a:r>
            <a:r>
              <a:rPr lang="ru-RU" dirty="0"/>
              <a:t> 3D </a:t>
            </a:r>
            <a:r>
              <a:rPr lang="ru-RU" dirty="0" err="1"/>
              <a:t>System</a:t>
            </a:r>
            <a:r>
              <a:rPr lang="ru-RU" dirty="0"/>
              <a:t> </a:t>
            </a:r>
            <a:r>
              <a:rPr lang="ru-RU" dirty="0" err="1"/>
              <a:t>plus</a:t>
            </a:r>
            <a:r>
              <a:rPr lang="ru-RU" dirty="0"/>
              <a:t> с использованием международной системы обозначения цвета RAL, NCS, PANTONE.</a:t>
            </a:r>
          </a:p>
          <a:p>
            <a:pPr marL="0" indent="0">
              <a:buNone/>
            </a:pPr>
            <a:r>
              <a:rPr lang="ru-RU" dirty="0"/>
              <a:t>2. Цветовое решение фасадов согласовать с администрацией Гулькевичского городского поселения Гулькевичского района.</a:t>
            </a:r>
          </a:p>
        </p:txBody>
      </p:sp>
      <p:pic>
        <p:nvPicPr>
          <p:cNvPr id="4098" name="Picture 2" descr="F:\хлам\презентация для сессии\симон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1"/>
            <a:ext cx="864096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2424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256"/>
    </mc:Choice>
    <mc:Fallback>
      <p:transition spd="slow" advTm="11256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57200" y="5120102"/>
            <a:ext cx="8229600" cy="154925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/>
              <a:t>Примечание: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1. Номера колеров приняты по </a:t>
            </a:r>
            <a:r>
              <a:rPr lang="ru-RU" dirty="0" err="1"/>
              <a:t>Caparol</a:t>
            </a:r>
            <a:r>
              <a:rPr lang="ru-RU" dirty="0"/>
              <a:t> 3D </a:t>
            </a:r>
            <a:r>
              <a:rPr lang="ru-RU" dirty="0" err="1"/>
              <a:t>System</a:t>
            </a:r>
            <a:r>
              <a:rPr lang="ru-RU" dirty="0"/>
              <a:t> </a:t>
            </a:r>
            <a:r>
              <a:rPr lang="ru-RU" dirty="0" err="1"/>
              <a:t>plus</a:t>
            </a:r>
            <a:r>
              <a:rPr lang="ru-RU" dirty="0"/>
              <a:t> с использованием международной системы обозначения цвета RAL, NCS, PANTONE.</a:t>
            </a:r>
          </a:p>
          <a:p>
            <a:pPr marL="0" indent="0">
              <a:buNone/>
            </a:pPr>
            <a:r>
              <a:rPr lang="ru-RU" dirty="0"/>
              <a:t>2. Цветовое решение фасадов согласовать с администрацией Гулькевичского городского поселения Гулькевичского района.</a:t>
            </a:r>
          </a:p>
        </p:txBody>
      </p:sp>
      <p:pic>
        <p:nvPicPr>
          <p:cNvPr id="5122" name="Picture 2" descr="F:\хлам\презентация для сессии\QIP Shot - Screen 128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4045"/>
            <a:ext cx="8640960" cy="463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14177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064"/>
    </mc:Choice>
    <mc:Fallback>
      <p:transition spd="slow" advTm="11064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Разрешенные к установке</a:t>
            </a:r>
            <a:br>
              <a:rPr lang="ru-RU" dirty="0" smtClean="0"/>
            </a:br>
            <a:r>
              <a:rPr lang="ru-RU" dirty="0" smtClean="0"/>
              <a:t>виды вывесок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Вывески из отдельных букв</a:t>
            </a:r>
          </a:p>
          <a:p>
            <a:pPr marL="0" indent="0">
              <a:buNone/>
            </a:pPr>
            <a:r>
              <a:rPr lang="ru-RU" dirty="0"/>
              <a:t>и знаков без подложки</a:t>
            </a:r>
          </a:p>
          <a:p>
            <a:pPr marL="0" indent="0">
              <a:buNone/>
            </a:pPr>
            <a:r>
              <a:rPr lang="ru-RU" dirty="0"/>
              <a:t>Самым предпочтительным видом вывесок являются объемные </a:t>
            </a:r>
            <a:r>
              <a:rPr lang="ru-RU" dirty="0" err="1"/>
              <a:t>отдельностоящие</a:t>
            </a:r>
            <a:r>
              <a:rPr lang="ru-RU" dirty="0"/>
              <a:t> буквы и знаки без подложки. </a:t>
            </a:r>
            <a:r>
              <a:rPr lang="ru-RU" dirty="0" err="1"/>
              <a:t>Отдельностоящие</a:t>
            </a:r>
            <a:r>
              <a:rPr lang="ru-RU" dirty="0"/>
              <a:t> — т. е. такие, за которыми виден участок фасада, на котором вывеска установлена. Другое определение: вывеска из </a:t>
            </a:r>
            <a:r>
              <a:rPr lang="ru-RU" dirty="0" err="1"/>
              <a:t>отдельностоящих</a:t>
            </a:r>
            <a:r>
              <a:rPr lang="ru-RU" dirty="0"/>
              <a:t> букв и знаков без подложки — это такая вывеска, каждая буква или логотип которой отбрасывают собственную тень на плоскость фасада.</a:t>
            </a:r>
          </a:p>
          <a:p>
            <a:pPr marL="0" indent="0">
              <a:buNone/>
            </a:pPr>
            <a:r>
              <a:rPr lang="ru-RU" dirty="0"/>
              <a:t>Вывески могут быть изготовлены из любых материалов, но предпочтительны металл, камень, дерево и стекло. Вывески из пластика допустимы, но не рекомендованы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25259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895"/>
    </mc:Choice>
    <mc:Fallback>
      <p:transition spd="slow" advTm="10895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653136"/>
            <a:ext cx="2890664" cy="10367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Обозначение вывески и зеленой зоны 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158" y="404664"/>
            <a:ext cx="2600325" cy="98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47663"/>
            <a:ext cx="2609850" cy="193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604661" y="1700809"/>
            <a:ext cx="2890664" cy="86409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/>
              <a:t>Обозначение на схемах размещения вывесок. </a:t>
            </a:r>
          </a:p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  <p:pic>
        <p:nvPicPr>
          <p:cNvPr id="7" name="Рисунок 6" descr="\\Ирина\обменник\единый архитектурный облик\наш\DSCN603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265"/>
          <a:stretch/>
        </p:blipFill>
        <p:spPr bwMode="auto">
          <a:xfrm>
            <a:off x="4946844" y="2415857"/>
            <a:ext cx="3714750" cy="20262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5770930" y="4725144"/>
            <a:ext cx="2890664" cy="1036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/>
              <a:t>Вывеска сочетается с элементами </a:t>
            </a:r>
            <a:r>
              <a:rPr lang="ru-RU" sz="2000" dirty="0" smtClean="0"/>
              <a:t>фасада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096577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1096"/>
    </mc:Choice>
    <mc:Fallback>
      <p:transition spd="slow" advTm="11096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8229600" cy="2260848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b="1" dirty="0"/>
              <a:t>Плоские и объемные вывески</a:t>
            </a:r>
          </a:p>
          <a:p>
            <a:pPr marL="0" indent="0">
              <a:buNone/>
            </a:pPr>
            <a:r>
              <a:rPr lang="ru-RU" dirty="0" err="1"/>
              <a:t>Отдельностоящие</a:t>
            </a:r>
            <a:r>
              <a:rPr lang="ru-RU" dirty="0"/>
              <a:t> буквы и знаки, из которых состоит вывеска, могут быть плоскими или объемными. Плоские вывески смотрятся не хуже объемных, при условии, что каждая буква или логотип отбрасывают на стену здания собственную тень.</a:t>
            </a:r>
          </a:p>
          <a:p>
            <a:pPr marL="0" indent="0">
              <a:buNone/>
            </a:pPr>
            <a:r>
              <a:rPr lang="ru-RU" b="1" dirty="0"/>
              <a:t>Плоские буквы и знаки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Плоские буквы и знаки должны крепиться на некотором расстоянии от плоскости фасада, чтобы каждая буква или знак отбрасывали собственную тень.</a:t>
            </a:r>
          </a:p>
          <a:p>
            <a:endParaRPr lang="ru-RU" dirty="0"/>
          </a:p>
        </p:txBody>
      </p:sp>
      <p:pic>
        <p:nvPicPr>
          <p:cNvPr id="4" name="Рисунок 3" descr="\\Ирина\обменник\единый архитектурный облик\наш\DSCN603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9468"/>
          <a:stretch/>
        </p:blipFill>
        <p:spPr bwMode="auto">
          <a:xfrm>
            <a:off x="539552" y="2564904"/>
            <a:ext cx="3571875" cy="1889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30291" y="2492896"/>
            <a:ext cx="1685925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467544" y="4869160"/>
            <a:ext cx="8064896" cy="1036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/>
              <a:t>Плоские металлические буквы на небольшом расстоянии от стены</a:t>
            </a:r>
          </a:p>
        </p:txBody>
      </p:sp>
    </p:spTree>
    <p:extLst>
      <p:ext uri="{BB962C8B-B14F-4D97-AF65-F5344CB8AC3E}">
        <p14:creationId xmlns:p14="http://schemas.microsoft.com/office/powerpoint/2010/main" xmlns="" val="1680780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791"/>
    </mc:Choice>
    <mc:Fallback>
      <p:transition spd="slow" advTm="10791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</TotalTime>
  <Words>1978</Words>
  <Application>Microsoft Office PowerPoint</Application>
  <PresentationFormat>Экран (4:3)</PresentationFormat>
  <Paragraphs>156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Разрешенные к установке виды вывесок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Типографика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lexx</dc:creator>
  <cp:lastModifiedBy>Dj</cp:lastModifiedBy>
  <cp:revision>17</cp:revision>
  <dcterms:created xsi:type="dcterms:W3CDTF">2016-03-24T10:38:31Z</dcterms:created>
  <dcterms:modified xsi:type="dcterms:W3CDTF">2022-08-15T13:03:07Z</dcterms:modified>
</cp:coreProperties>
</file>